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</p:sldMasterIdLst>
  <p:notesMasterIdLst>
    <p:notesMasterId r:id="rId12"/>
  </p:notesMasterIdLst>
  <p:sldIdLst>
    <p:sldId id="263" r:id="rId4"/>
    <p:sldId id="441" r:id="rId5"/>
    <p:sldId id="429" r:id="rId6"/>
    <p:sldId id="430" r:id="rId7"/>
    <p:sldId id="431" r:id="rId8"/>
    <p:sldId id="446" r:id="rId9"/>
    <p:sldId id="449" r:id="rId10"/>
    <p:sldId id="450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03" autoAdjust="0"/>
    <p:restoredTop sz="90166" autoAdjust="0"/>
  </p:normalViewPr>
  <p:slideViewPr>
    <p:cSldViewPr showGuides="1">
      <p:cViewPr varScale="1">
        <p:scale>
          <a:sx n="103" d="100"/>
          <a:sy n="103" d="100"/>
        </p:scale>
        <p:origin x="15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03871-2E29-D348-8B0B-114B6769A3BD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7648-0CF3-EC47-AA80-B7F4DFCB08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157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7648-0CF3-EC47-AA80-B7F4DFCB088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811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37648-0CF3-EC47-AA80-B7F4DFCB088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7083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37648-0CF3-EC47-AA80-B7F4DFCB088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206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37648-0CF3-EC47-AA80-B7F4DFCB088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187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37648-0CF3-EC47-AA80-B7F4DFCB088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403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Solution for non-fixed location: list of workplaces and prescriptions for those workplaces.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37648-0CF3-EC47-AA80-B7F4DFCB088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837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37648-0CF3-EC47-AA80-B7F4DFCB0885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170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37648-0CF3-EC47-AA80-B7F4DFCB0885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10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inserire </a:t>
            </a:r>
          </a:p>
          <a:p>
            <a:pPr lvl="0"/>
            <a:r>
              <a:rPr lang="it-IT" dirty="0"/>
              <a:t>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9608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entury Gothic" panose="020B050202020202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6084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3024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8"/>
            <a:ext cx="6842125" cy="41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/>
              <a:t>Fare clic per modificare stile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22D2-E0FE-6046-A27C-ACE16E105282}" type="datetimeFigureOut">
              <a:rPr lang="it-IT" smtClean="0"/>
              <a:pPr/>
              <a:t>29/11/2024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584825-4D22-724E-BFC0-BF9ED7656C0C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gli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717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2808312" cy="2808312"/>
          </a:xfrm>
          <a:prstGeom prst="rect">
            <a:avLst/>
          </a:prstGeom>
        </p:spPr>
      </p:pic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6580262" y="6173407"/>
            <a:ext cx="2411760" cy="54868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6"/>
          <a:stretch/>
        </p:blipFill>
        <p:spPr>
          <a:xfrm>
            <a:off x="6782011" y="6182111"/>
            <a:ext cx="2008262" cy="53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  <p:sldLayoutId id="214748367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886" y="620688"/>
            <a:ext cx="2052228" cy="2052228"/>
          </a:xfrm>
          <a:prstGeom prst="rect">
            <a:avLst/>
          </a:prstGeom>
        </p:spPr>
      </p:pic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www.unibo.it</a:t>
            </a:r>
          </a:p>
        </p:txBody>
      </p:sp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tiff"/><Relationship Id="rId5" Type="http://schemas.openxmlformats.org/officeDocument/2006/relationships/image" Target="../media/image7.jpeg"/><Relationship Id="rId4" Type="http://schemas.openxmlformats.org/officeDocument/2006/relationships/image" Target="../media/image6.tif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370636" y="-171400"/>
            <a:ext cx="5616624" cy="4536504"/>
          </a:xfrm>
        </p:spPr>
        <p:txBody>
          <a:bodyPr/>
          <a:lstStyle/>
          <a:p>
            <a:endParaRPr lang="en-GB" dirty="0"/>
          </a:p>
          <a:p>
            <a:pPr algn="ctr"/>
            <a:r>
              <a:rPr lang="en-GB" sz="3400" dirty="0"/>
              <a:t>Remote Work</a:t>
            </a:r>
          </a:p>
          <a:p>
            <a:pPr algn="ctr"/>
            <a:endParaRPr lang="en-GB" sz="3400" dirty="0"/>
          </a:p>
          <a:p>
            <a:endParaRPr lang="en-GB" i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368079" y="4869160"/>
            <a:ext cx="5256212" cy="425450"/>
          </a:xfrm>
        </p:spPr>
        <p:txBody>
          <a:bodyPr/>
          <a:lstStyle/>
          <a:p>
            <a:r>
              <a:rPr lang="it-IT" dirty="0"/>
              <a:t>Emanuele </a:t>
            </a:r>
            <a:r>
              <a:rPr lang="it-IT" dirty="0" err="1"/>
              <a:t>Menegatti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>
          <a:xfrm>
            <a:off x="3550842" y="5294610"/>
            <a:ext cx="5832748" cy="791418"/>
          </a:xfrm>
        </p:spPr>
        <p:txBody>
          <a:bodyPr/>
          <a:lstStyle/>
          <a:p>
            <a:r>
              <a:rPr lang="it-IT" dirty="0"/>
              <a:t>Professor of </a:t>
            </a:r>
            <a:r>
              <a:rPr lang="it-IT" dirty="0" err="1"/>
              <a:t>Labour</a:t>
            </a:r>
            <a:r>
              <a:rPr lang="it-IT" dirty="0"/>
              <a:t> Law</a:t>
            </a:r>
          </a:p>
          <a:p>
            <a:r>
              <a:rPr lang="it-IT" sz="1600" dirty="0" err="1"/>
              <a:t>e.menegatti@unibo.it</a:t>
            </a:r>
            <a:endParaRPr lang="it-IT" sz="1600" dirty="0"/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B2AEB5-8FFF-E84C-85B9-D171B3689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Once upon a time… Telework</a:t>
            </a:r>
            <a:br>
              <a:rPr lang="en-GB" dirty="0"/>
            </a:br>
            <a:endParaRPr lang="en-GB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6B09DC8-CA5C-2A42-A074-6DBAE7307F13}"/>
              </a:ext>
            </a:extLst>
          </p:cNvPr>
          <p:cNvSpPr txBox="1"/>
          <p:nvPr/>
        </p:nvSpPr>
        <p:spPr>
          <a:xfrm>
            <a:off x="633608" y="1622210"/>
            <a:ext cx="626469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Peculiar form of homeworking, </a:t>
            </a:r>
          </a:p>
          <a:p>
            <a:r>
              <a:rPr lang="en-GB" dirty="0"/>
              <a:t>where information technologies allow the worker to perform outside of the company’s premises an activity which could also be carried out in the company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F803C48-8279-0241-9B64-F38ADD94D8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4563" y="996525"/>
            <a:ext cx="1007481" cy="100748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0C81AA9-45D9-7C49-A289-5188D346D343}"/>
              </a:ext>
            </a:extLst>
          </p:cNvPr>
          <p:cNvSpPr txBox="1"/>
          <p:nvPr/>
        </p:nvSpPr>
        <p:spPr>
          <a:xfrm>
            <a:off x="633608" y="3022539"/>
            <a:ext cx="815340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Not very popular</a:t>
            </a:r>
          </a:p>
          <a:p>
            <a:endParaRPr lang="en-GB" dirty="0"/>
          </a:p>
          <a:p>
            <a:r>
              <a:rPr lang="en-GB"/>
              <a:t>Rather </a:t>
            </a:r>
            <a:r>
              <a:rPr lang="en-GB" dirty="0"/>
              <a:t>scattered legislation, addressing:</a:t>
            </a:r>
          </a:p>
          <a:p>
            <a:pPr marL="285750" indent="-285750">
              <a:buFontTx/>
              <a:buChar char="-"/>
            </a:pPr>
            <a:r>
              <a:rPr lang="en-GB" dirty="0"/>
              <a:t>Health and safety</a:t>
            </a:r>
          </a:p>
          <a:p>
            <a:pPr marL="285750" indent="-285750">
              <a:buFontTx/>
              <a:buChar char="-"/>
            </a:pPr>
            <a:r>
              <a:rPr lang="en-GB" dirty="0"/>
              <a:t>Prevention of isolation</a:t>
            </a:r>
          </a:p>
          <a:p>
            <a:pPr marL="285750" indent="-285750">
              <a:buFontTx/>
              <a:buChar char="-"/>
            </a:pPr>
            <a:r>
              <a:rPr lang="en-GB" dirty="0"/>
              <a:t>Working time</a:t>
            </a:r>
          </a:p>
          <a:p>
            <a:pPr marL="285750" indent="-285750">
              <a:buFontTx/>
              <a:buChar char="-"/>
            </a:pPr>
            <a:r>
              <a:rPr lang="en-GB" dirty="0"/>
              <a:t>Remote checks</a:t>
            </a:r>
          </a:p>
          <a:p>
            <a:pPr marL="285750" indent="-285750">
              <a:buFontTx/>
              <a:buChar char="-"/>
            </a:pPr>
            <a:r>
              <a:rPr lang="en-GB" dirty="0"/>
              <a:t>Promotion</a:t>
            </a:r>
          </a:p>
        </p:txBody>
      </p:sp>
    </p:spTree>
    <p:extLst>
      <p:ext uri="{BB962C8B-B14F-4D97-AF65-F5344CB8AC3E}">
        <p14:creationId xmlns:p14="http://schemas.microsoft.com/office/powerpoint/2010/main" val="270137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F55B1E-DD48-2D44-8A60-E5B7AA0D0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43007"/>
            <a:ext cx="8153400" cy="990600"/>
          </a:xfrm>
        </p:spPr>
        <p:txBody>
          <a:bodyPr/>
          <a:lstStyle/>
          <a:p>
            <a:r>
              <a:rPr lang="en-GB" sz="4000" dirty="0"/>
              <a:t>Rethinking Remote Work</a:t>
            </a:r>
            <a:br>
              <a:rPr lang="en-GB" sz="3400" dirty="0"/>
            </a:br>
            <a:endParaRPr lang="en-GB" sz="3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EE380E4-F343-D141-A4B2-AF268BAECA84}"/>
              </a:ext>
            </a:extLst>
          </p:cNvPr>
          <p:cNvSpPr txBox="1"/>
          <p:nvPr/>
        </p:nvSpPr>
        <p:spPr>
          <a:xfrm>
            <a:off x="2627784" y="1219200"/>
            <a:ext cx="388843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Work has been changing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544C4F5-D5DC-D540-9800-D00F2AFE4B45}"/>
              </a:ext>
            </a:extLst>
          </p:cNvPr>
          <p:cNvSpPr txBox="1"/>
          <p:nvPr/>
        </p:nvSpPr>
        <p:spPr>
          <a:xfrm>
            <a:off x="460322" y="1943896"/>
            <a:ext cx="3888431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Traditional Employment model</a:t>
            </a:r>
          </a:p>
          <a:p>
            <a:pPr marL="285750" indent="-285750">
              <a:buFontTx/>
              <a:buChar char="-"/>
            </a:pPr>
            <a:r>
              <a:rPr lang="en-GB" dirty="0"/>
              <a:t>Strict subordination and hierarchy</a:t>
            </a:r>
          </a:p>
          <a:p>
            <a:pPr marL="285750" indent="-285750">
              <a:buFontTx/>
              <a:buChar char="-"/>
            </a:pPr>
            <a:r>
              <a:rPr lang="en-GB" dirty="0"/>
              <a:t>Rigid working time and working place </a:t>
            </a:r>
          </a:p>
          <a:p>
            <a:pPr marL="285750" indent="-285750">
              <a:buFontTx/>
              <a:buChar char="-"/>
            </a:pPr>
            <a:r>
              <a:rPr lang="en-GB" dirty="0"/>
              <a:t>Low skilled jobs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917D3D2-7980-BC47-AA76-645F4992EB8D}"/>
              </a:ext>
            </a:extLst>
          </p:cNvPr>
          <p:cNvSpPr txBox="1"/>
          <p:nvPr/>
        </p:nvSpPr>
        <p:spPr>
          <a:xfrm>
            <a:off x="4996826" y="1943896"/>
            <a:ext cx="3888431" cy="175432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“Autonomised” Employees</a:t>
            </a:r>
          </a:p>
          <a:p>
            <a:pPr marL="285750" indent="-285750">
              <a:buFontTx/>
              <a:buChar char="-"/>
            </a:pPr>
            <a:r>
              <a:rPr lang="en-GB" dirty="0"/>
              <a:t>Cooperation and management by objectives</a:t>
            </a:r>
          </a:p>
          <a:p>
            <a:pPr marL="285750" indent="-285750">
              <a:buFontTx/>
              <a:buChar char="-"/>
            </a:pPr>
            <a:r>
              <a:rPr lang="en-GB" dirty="0"/>
              <a:t>Little relevance of working time and working place</a:t>
            </a:r>
          </a:p>
          <a:p>
            <a:pPr marL="285750" indent="-285750">
              <a:buFontTx/>
              <a:buChar char="-"/>
            </a:pPr>
            <a:r>
              <a:rPr lang="en-GB" dirty="0"/>
              <a:t>High skilled and specialised workers</a:t>
            </a:r>
          </a:p>
        </p:txBody>
      </p:sp>
      <p:pic>
        <p:nvPicPr>
          <p:cNvPr id="9" name="Immagine 8" descr="Immagine che contiene freccia&#10;&#10;Descrizione generata automaticamente">
            <a:extLst>
              <a:ext uri="{FF2B5EF4-FFF2-40B4-BE49-F238E27FC236}">
                <a16:creationId xmlns:a16="http://schemas.microsoft.com/office/drawing/2014/main" id="{3D87A968-F27D-C345-B46F-5724142CDA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295334"/>
            <a:ext cx="1422400" cy="1422400"/>
          </a:xfrm>
          <a:prstGeom prst="rect">
            <a:avLst/>
          </a:prstGeom>
        </p:spPr>
      </p:pic>
      <p:sp>
        <p:nvSpPr>
          <p:cNvPr id="11" name="Ovale 10">
            <a:extLst>
              <a:ext uri="{FF2B5EF4-FFF2-40B4-BE49-F238E27FC236}">
                <a16:creationId xmlns:a16="http://schemas.microsoft.com/office/drawing/2014/main" id="{95520A95-4FB1-FC4D-83C4-121ED7C705DA}"/>
              </a:ext>
            </a:extLst>
          </p:cNvPr>
          <p:cNvSpPr/>
          <p:nvPr/>
        </p:nvSpPr>
        <p:spPr>
          <a:xfrm>
            <a:off x="2078844" y="4754506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Immagine 12" descr="Immagine che contiene freccia&#10;&#10;Descrizione generata automaticamente">
            <a:extLst>
              <a:ext uri="{FF2B5EF4-FFF2-40B4-BE49-F238E27FC236}">
                <a16:creationId xmlns:a16="http://schemas.microsoft.com/office/drawing/2014/main" id="{FEBB600D-EBD8-2246-ABF8-7D60BD2DD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1" y="4295334"/>
            <a:ext cx="1422400" cy="1422400"/>
          </a:xfrm>
          <a:prstGeom prst="rect">
            <a:avLst/>
          </a:prstGeom>
        </p:spPr>
      </p:pic>
      <p:pic>
        <p:nvPicPr>
          <p:cNvPr id="15" name="Immagine 14" descr="Immagine che contiene freccia&#10;&#10;Descrizione generata automaticamente">
            <a:extLst>
              <a:ext uri="{FF2B5EF4-FFF2-40B4-BE49-F238E27FC236}">
                <a16:creationId xmlns:a16="http://schemas.microsoft.com/office/drawing/2014/main" id="{0050CC26-6FD9-3844-A9D2-37FA893B16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042" y="4295334"/>
            <a:ext cx="1422400" cy="1422400"/>
          </a:xfrm>
          <a:prstGeom prst="rect">
            <a:avLst/>
          </a:prstGeom>
        </p:spPr>
      </p:pic>
      <p:sp>
        <p:nvSpPr>
          <p:cNvPr id="16" name="Ovale 15">
            <a:extLst>
              <a:ext uri="{FF2B5EF4-FFF2-40B4-BE49-F238E27FC236}">
                <a16:creationId xmlns:a16="http://schemas.microsoft.com/office/drawing/2014/main" id="{20D980F5-2DE1-AA43-88E5-A0CB02ABF1D3}"/>
              </a:ext>
            </a:extLst>
          </p:cNvPr>
          <p:cNvSpPr/>
          <p:nvPr/>
        </p:nvSpPr>
        <p:spPr>
          <a:xfrm>
            <a:off x="5008075" y="4142154"/>
            <a:ext cx="3740389" cy="18791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39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31923-BBA6-E247-AC59-ABA270C40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91" y="311025"/>
            <a:ext cx="8153400" cy="990600"/>
          </a:xfrm>
        </p:spPr>
        <p:txBody>
          <a:bodyPr/>
          <a:lstStyle/>
          <a:p>
            <a:pPr algn="r"/>
            <a:r>
              <a:rPr lang="en-GB" sz="3600" dirty="0"/>
              <a:t>From Telework to “Smart” Agile Work</a:t>
            </a:r>
            <a:br>
              <a:rPr lang="en-GB" sz="3600" dirty="0"/>
            </a:br>
            <a:endParaRPr lang="en-GB" sz="3600" dirty="0"/>
          </a:p>
        </p:txBody>
      </p:sp>
      <p:pic>
        <p:nvPicPr>
          <p:cNvPr id="7" name="Immagine 6" descr="Immagine che contiene cielo, acqua, costa&#10;&#10;Descrizione generata automaticamente">
            <a:extLst>
              <a:ext uri="{FF2B5EF4-FFF2-40B4-BE49-F238E27FC236}">
                <a16:creationId xmlns:a16="http://schemas.microsoft.com/office/drawing/2014/main" id="{37C847DB-33E6-324A-8B8F-6C44965B6D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802" y="1470324"/>
            <a:ext cx="3843941" cy="1971252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6F73333-E48F-7047-8408-474F70B099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291" y="1470324"/>
            <a:ext cx="3483446" cy="1971252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7A466B97-3071-C444-808E-5E314F663B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413" y="1780832"/>
            <a:ext cx="648072" cy="648072"/>
          </a:xfrm>
          <a:prstGeom prst="rect">
            <a:avLst/>
          </a:prstGeom>
        </p:spPr>
      </p:pic>
      <p:sp>
        <p:nvSpPr>
          <p:cNvPr id="10" name="Freccia destra 9">
            <a:extLst>
              <a:ext uri="{FF2B5EF4-FFF2-40B4-BE49-F238E27FC236}">
                <a16:creationId xmlns:a16="http://schemas.microsoft.com/office/drawing/2014/main" id="{75E2E19D-2500-F848-8C0F-1D3A7F01BD0E}"/>
              </a:ext>
            </a:extLst>
          </p:cNvPr>
          <p:cNvSpPr/>
          <p:nvPr/>
        </p:nvSpPr>
        <p:spPr>
          <a:xfrm>
            <a:off x="4312813" y="2104868"/>
            <a:ext cx="504056" cy="648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1D7D605-2BFB-8A42-8634-2F672320D58C}"/>
              </a:ext>
            </a:extLst>
          </p:cNvPr>
          <p:cNvSpPr txBox="1"/>
          <p:nvPr/>
        </p:nvSpPr>
        <p:spPr>
          <a:xfrm>
            <a:off x="5049024" y="3697578"/>
            <a:ext cx="3843941" cy="21852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700" dirty="0"/>
              <a:t>Peculiar execution mode of the </a:t>
            </a:r>
            <a:r>
              <a:rPr lang="en-GB" sz="1700" b="1" dirty="0"/>
              <a:t>employment relationship</a:t>
            </a:r>
            <a:r>
              <a:rPr lang="en-GB" sz="1700" dirty="0"/>
              <a:t>, organised by stages, cycles and objectives, </a:t>
            </a:r>
            <a:r>
              <a:rPr lang="en-GB" sz="1700" b="1" dirty="0"/>
              <a:t>without strict time and place constraints</a:t>
            </a:r>
            <a:r>
              <a:rPr lang="en-GB" sz="1700" dirty="0"/>
              <a:t>, involving the use of </a:t>
            </a:r>
            <a:r>
              <a:rPr lang="en-GB" sz="1700" b="1" dirty="0"/>
              <a:t>technological tools </a:t>
            </a:r>
            <a:r>
              <a:rPr lang="en-GB" sz="1700" dirty="0"/>
              <a:t>for carrying out the work activity outside the business premises, </a:t>
            </a:r>
            <a:r>
              <a:rPr lang="en-GB" sz="1700" b="1" dirty="0"/>
              <a:t>without a fixed location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98A99CA-8C60-5644-B394-A1D15975D7ED}"/>
              </a:ext>
            </a:extLst>
          </p:cNvPr>
          <p:cNvSpPr txBox="1"/>
          <p:nvPr/>
        </p:nvSpPr>
        <p:spPr>
          <a:xfrm>
            <a:off x="712413" y="3777769"/>
            <a:ext cx="291656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Bringing the office home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6F36916-96F0-254C-AD72-49820B775B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7303" y="1807723"/>
            <a:ext cx="673648" cy="64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45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7F2F92-ACAA-844D-AB36-6832482ED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12" y="-13796"/>
            <a:ext cx="8153400" cy="990600"/>
          </a:xfrm>
        </p:spPr>
        <p:txBody>
          <a:bodyPr/>
          <a:lstStyle/>
          <a:p>
            <a:r>
              <a:rPr lang="en-GB" dirty="0"/>
              <a:t>Pros and Cons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5451E92-BCCD-F04C-A4D1-999D01C35AD7}"/>
              </a:ext>
            </a:extLst>
          </p:cNvPr>
          <p:cNvSpPr txBox="1"/>
          <p:nvPr/>
        </p:nvSpPr>
        <p:spPr>
          <a:xfrm>
            <a:off x="427382" y="1006768"/>
            <a:ext cx="3672408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WORKERS</a:t>
            </a:r>
          </a:p>
          <a:p>
            <a:pPr marL="285750" indent="-285750">
              <a:buFontTx/>
              <a:buChar char="-"/>
            </a:pPr>
            <a:r>
              <a:rPr lang="en-US" dirty="0"/>
              <a:t>Autonomy and flexibility</a:t>
            </a:r>
          </a:p>
          <a:p>
            <a:pPr marL="285750" indent="-285750">
              <a:buFontTx/>
              <a:buChar char="-"/>
            </a:pPr>
            <a:r>
              <a:rPr lang="en-US" dirty="0"/>
              <a:t>Job satisfaction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en-US" dirty="0"/>
              <a:t>Work-life balance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b="1" dirty="0"/>
              <a:t>BUSINESSES</a:t>
            </a:r>
          </a:p>
          <a:p>
            <a:pPr marL="285750" indent="-285750">
              <a:buFontTx/>
              <a:buChar char="-"/>
            </a:pPr>
            <a:r>
              <a:rPr lang="en-US" dirty="0"/>
              <a:t>Productivity</a:t>
            </a:r>
          </a:p>
          <a:p>
            <a:pPr marL="285750" indent="-285750">
              <a:buFontTx/>
              <a:buChar char="-"/>
            </a:pPr>
            <a:r>
              <a:rPr lang="en-US" dirty="0"/>
              <a:t>Cost reduction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b="1" dirty="0"/>
              <a:t>SOCIETY</a:t>
            </a:r>
          </a:p>
          <a:p>
            <a:pPr marL="285750" indent="-285750">
              <a:buFontTx/>
              <a:buChar char="-"/>
            </a:pPr>
            <a:r>
              <a:rPr lang="en-US" dirty="0"/>
              <a:t>Reduction of traffic and pollution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6AD4D06-AD8D-0443-9D93-334C7D029B94}"/>
              </a:ext>
            </a:extLst>
          </p:cNvPr>
          <p:cNvSpPr txBox="1"/>
          <p:nvPr/>
        </p:nvSpPr>
        <p:spPr>
          <a:xfrm>
            <a:off x="5044212" y="1006767"/>
            <a:ext cx="3672408" cy="31393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WORKERS</a:t>
            </a:r>
          </a:p>
          <a:p>
            <a:pPr marL="285750" indent="-285750">
              <a:buFontTx/>
              <a:buChar char="-"/>
            </a:pPr>
            <a:r>
              <a:rPr lang="en-US" dirty="0"/>
              <a:t>Isolation </a:t>
            </a:r>
          </a:p>
          <a:p>
            <a:pPr marL="285750" indent="-285750">
              <a:buFontTx/>
              <a:buChar char="-"/>
            </a:pPr>
            <a:r>
              <a:rPr lang="en-US" dirty="0"/>
              <a:t>Reduction of career opportunities 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en-US" dirty="0"/>
              <a:t>Invasion into private sphere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en-US" dirty="0"/>
              <a:t>Conflict between working and private life</a:t>
            </a:r>
            <a:endParaRPr lang="it-IT" dirty="0"/>
          </a:p>
          <a:p>
            <a:endParaRPr lang="it-IT" b="1" dirty="0"/>
          </a:p>
          <a:p>
            <a:r>
              <a:rPr lang="it-IT" b="1" dirty="0"/>
              <a:t>BUSINESSES </a:t>
            </a:r>
          </a:p>
          <a:p>
            <a:pPr marL="285750" indent="-285750">
              <a:buFontTx/>
              <a:buChar char="-"/>
            </a:pPr>
            <a:r>
              <a:rPr lang="en-US" dirty="0"/>
              <a:t>Lower productivity</a:t>
            </a:r>
          </a:p>
          <a:p>
            <a:pPr marL="285750" indent="-285750">
              <a:buFontTx/>
              <a:buChar char="-"/>
            </a:pPr>
            <a:r>
              <a:rPr lang="en-US" dirty="0"/>
              <a:t>Less commitment to the company</a:t>
            </a:r>
          </a:p>
          <a:p>
            <a:pPr marL="285750" indent="-285750">
              <a:buFontTx/>
              <a:buChar char="-"/>
            </a:pPr>
            <a:r>
              <a:rPr lang="en-US" dirty="0"/>
              <a:t>Increased job planning costs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A2C6EA5-D45F-084F-90CD-4BCC222C88C3}"/>
              </a:ext>
            </a:extLst>
          </p:cNvPr>
          <p:cNvSpPr txBox="1"/>
          <p:nvPr/>
        </p:nvSpPr>
        <p:spPr>
          <a:xfrm>
            <a:off x="427382" y="4509120"/>
            <a:ext cx="5584778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To be productive and profitable, it requires:</a:t>
            </a:r>
          </a:p>
          <a:p>
            <a:pPr marL="285750" indent="-285750">
              <a:buFontTx/>
              <a:buChar char="-"/>
            </a:pPr>
            <a:r>
              <a:rPr lang="en-GB" dirty="0"/>
              <a:t>Suitable tasks</a:t>
            </a:r>
          </a:p>
          <a:p>
            <a:pPr marL="285750" lvl="0" indent="-285750">
              <a:buFontTx/>
              <a:buChar char="-"/>
            </a:pPr>
            <a:r>
              <a:rPr lang="en-GB" dirty="0"/>
              <a:t>Appropriate employee’s personality </a:t>
            </a:r>
          </a:p>
          <a:p>
            <a:pPr marL="285750" indent="-285750">
              <a:buFontTx/>
              <a:buChar char="-"/>
            </a:pPr>
            <a:r>
              <a:rPr lang="en-GB" dirty="0"/>
              <a:t>Adequate technology available</a:t>
            </a:r>
            <a:endParaRPr lang="it-IT" dirty="0"/>
          </a:p>
          <a:p>
            <a:pPr marL="285750" lvl="0" indent="-285750">
              <a:buFontTx/>
              <a:buChar char="-"/>
            </a:pPr>
            <a:r>
              <a:rPr lang="en-GB" b="1" dirty="0"/>
              <a:t>Adaptation of company organisation</a:t>
            </a:r>
          </a:p>
        </p:txBody>
      </p:sp>
    </p:spTree>
    <p:extLst>
      <p:ext uri="{BB962C8B-B14F-4D97-AF65-F5344CB8AC3E}">
        <p14:creationId xmlns:p14="http://schemas.microsoft.com/office/powerpoint/2010/main" val="132977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9CC080-F62A-CF09-B80B-8E2D8E7AF458}"/>
              </a:ext>
            </a:extLst>
          </p:cNvPr>
          <p:cNvSpPr txBox="1"/>
          <p:nvPr/>
        </p:nvSpPr>
        <p:spPr>
          <a:xfrm>
            <a:off x="2267744" y="515549"/>
            <a:ext cx="431939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Health and Safety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3F6FF08-A3F2-1386-0B0A-162FCCC7724C}"/>
              </a:ext>
            </a:extLst>
          </p:cNvPr>
          <p:cNvSpPr txBox="1"/>
          <p:nvPr/>
        </p:nvSpPr>
        <p:spPr>
          <a:xfrm>
            <a:off x="251520" y="1437030"/>
            <a:ext cx="3671320" cy="1708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500" dirty="0"/>
              <a:t>Issues: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Unavailability of ergonomic work equipment and dedicated working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Overwork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Techno-stress and technological addiction, born-out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Risk of isolation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46AB1BC-C886-D36A-8C1E-1D7E09DE59D8}"/>
              </a:ext>
            </a:extLst>
          </p:cNvPr>
          <p:cNvSpPr txBox="1"/>
          <p:nvPr/>
        </p:nvSpPr>
        <p:spPr>
          <a:xfrm>
            <a:off x="4287540" y="1684693"/>
            <a:ext cx="2736304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Employers are responsible for identifying and managing the occupation risks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949100-9C54-FCF5-014E-B411BF2753B3}"/>
              </a:ext>
            </a:extLst>
          </p:cNvPr>
          <p:cNvSpPr txBox="1"/>
          <p:nvPr/>
        </p:nvSpPr>
        <p:spPr>
          <a:xfrm>
            <a:off x="245964" y="3884832"/>
            <a:ext cx="3528392" cy="175432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Employers, workers representatives and relevant authorities have access to place of teleworking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Employees have the right to request inspections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9172273-A066-55F8-6AA3-C47DBAAE43F9}"/>
              </a:ext>
            </a:extLst>
          </p:cNvPr>
          <p:cNvSpPr txBox="1"/>
          <p:nvPr/>
        </p:nvSpPr>
        <p:spPr>
          <a:xfrm>
            <a:off x="4226095" y="3896987"/>
            <a:ext cx="350761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Psychosocial risk assessment and management at the company level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1E7B0F2-AD4E-8714-DE4B-8BEC994AAD70}"/>
              </a:ext>
            </a:extLst>
          </p:cNvPr>
          <p:cNvSpPr txBox="1"/>
          <p:nvPr/>
        </p:nvSpPr>
        <p:spPr>
          <a:xfrm>
            <a:off x="4226094" y="5173307"/>
            <a:ext cx="3507611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Involvement of workers representatives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B9B4ACC-A2B2-9379-BD4D-B3F7D3303468}"/>
              </a:ext>
            </a:extLst>
          </p:cNvPr>
          <p:cNvSpPr txBox="1"/>
          <p:nvPr/>
        </p:nvSpPr>
        <p:spPr>
          <a:xfrm>
            <a:off x="1763688" y="3330345"/>
            <a:ext cx="460494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European Telework Agreement</a:t>
            </a:r>
          </a:p>
        </p:txBody>
      </p:sp>
    </p:spTree>
    <p:extLst>
      <p:ext uri="{BB962C8B-B14F-4D97-AF65-F5344CB8AC3E}">
        <p14:creationId xmlns:p14="http://schemas.microsoft.com/office/powerpoint/2010/main" val="2014403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CC16E7A-8EE2-C3CB-EA6A-821539EF2BA8}"/>
              </a:ext>
            </a:extLst>
          </p:cNvPr>
          <p:cNvSpPr txBox="1"/>
          <p:nvPr/>
        </p:nvSpPr>
        <p:spPr>
          <a:xfrm>
            <a:off x="2676363" y="147990"/>
            <a:ext cx="352839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Right to disconnect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D852893-132E-F3FA-BF6F-CE01DDACD660}"/>
              </a:ext>
            </a:extLst>
          </p:cNvPr>
          <p:cNvSpPr txBox="1"/>
          <p:nvPr/>
        </p:nvSpPr>
        <p:spPr>
          <a:xfrm>
            <a:off x="379623" y="739112"/>
            <a:ext cx="2520280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Blurring boundaries between professional and personal life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3A60539-69CD-D115-6851-31C236519D34}"/>
              </a:ext>
            </a:extLst>
          </p:cNvPr>
          <p:cNvSpPr txBox="1"/>
          <p:nvPr/>
        </p:nvSpPr>
        <p:spPr>
          <a:xfrm>
            <a:off x="1821264" y="1988840"/>
            <a:ext cx="5238589" cy="35394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Proposal for a Directive on the right to disconnect</a:t>
            </a:r>
          </a:p>
          <a:p>
            <a:endParaRPr lang="en-GB" sz="1600" dirty="0"/>
          </a:p>
          <a:p>
            <a:r>
              <a:rPr lang="en-GB" sz="1600" dirty="0"/>
              <a:t>“disconnect means not to engage in work-related activities or communications</a:t>
            </a:r>
          </a:p>
          <a:p>
            <a:r>
              <a:rPr lang="en-GB" sz="1600" dirty="0"/>
              <a:t>by means of digital tools, directly or indirectly, outside working time”</a:t>
            </a:r>
          </a:p>
          <a:p>
            <a:endParaRPr lang="en-GB" sz="1600" dirty="0"/>
          </a:p>
          <a:p>
            <a:r>
              <a:rPr lang="en-GB" sz="1600" dirty="0"/>
              <a:t>- </a:t>
            </a:r>
            <a:r>
              <a:rPr lang="en-GB" sz="1600" dirty="0">
                <a:effectLst/>
              </a:rPr>
              <a:t>ensure that detailed arrangements are made to enable workers to exercise the right to disconnect, such as arrangements for switching off digital tools; systems for</a:t>
            </a:r>
          </a:p>
          <a:p>
            <a:r>
              <a:rPr lang="en-GB" sz="1600" dirty="0">
                <a:effectLst/>
              </a:rPr>
              <a:t>measuring working time; health and safety assessments; criteria for compensation for work outside normal working hours; awareness-raising measures and in-work training to be taken by employers.</a:t>
            </a:r>
          </a:p>
        </p:txBody>
      </p:sp>
    </p:spTree>
    <p:extLst>
      <p:ext uri="{BB962C8B-B14F-4D97-AF65-F5344CB8AC3E}">
        <p14:creationId xmlns:p14="http://schemas.microsoft.com/office/powerpoint/2010/main" val="666770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5B9474C-2DA6-75B7-D8B5-190E180D0465}"/>
              </a:ext>
            </a:extLst>
          </p:cNvPr>
          <p:cNvSpPr txBox="1"/>
          <p:nvPr/>
        </p:nvSpPr>
        <p:spPr>
          <a:xfrm>
            <a:off x="2555776" y="260648"/>
            <a:ext cx="316835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Collective rights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A054F73-5F01-438B-2519-4358FD29AC4C}"/>
              </a:ext>
            </a:extLst>
          </p:cNvPr>
          <p:cNvSpPr txBox="1"/>
          <p:nvPr/>
        </p:nvSpPr>
        <p:spPr>
          <a:xfrm>
            <a:off x="323528" y="980728"/>
            <a:ext cx="2448272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Improvements in work organisation and change management</a:t>
            </a:r>
          </a:p>
          <a:p>
            <a:r>
              <a:rPr lang="en-GB" dirty="0"/>
              <a:t>patterns are necessary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F70A00C-5150-9018-96F3-59B9919D5C1E}"/>
              </a:ext>
            </a:extLst>
          </p:cNvPr>
          <p:cNvSpPr txBox="1"/>
          <p:nvPr/>
        </p:nvSpPr>
        <p:spPr>
          <a:xfrm>
            <a:off x="3534668" y="1167135"/>
            <a:ext cx="226147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Collective negotiations could facilitate this process</a:t>
            </a:r>
          </a:p>
        </p:txBody>
      </p:sp>
      <p:sp>
        <p:nvSpPr>
          <p:cNvPr id="7" name="Freccia destra 6">
            <a:extLst>
              <a:ext uri="{FF2B5EF4-FFF2-40B4-BE49-F238E27FC236}">
                <a16:creationId xmlns:a16="http://schemas.microsoft.com/office/drawing/2014/main" id="{B9F8EE61-4547-5A90-B0AB-4BEECFD89894}"/>
              </a:ext>
            </a:extLst>
          </p:cNvPr>
          <p:cNvSpPr/>
          <p:nvPr/>
        </p:nvSpPr>
        <p:spPr>
          <a:xfrm>
            <a:off x="2987824" y="1484784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7F1EDAB-2DCC-E1B2-FDC1-9E5A47C0FEAA}"/>
              </a:ext>
            </a:extLst>
          </p:cNvPr>
          <p:cNvSpPr txBox="1"/>
          <p:nvPr/>
        </p:nvSpPr>
        <p:spPr>
          <a:xfrm>
            <a:off x="683568" y="2718212"/>
            <a:ext cx="5472608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At the workplace…</a:t>
            </a:r>
          </a:p>
          <a:p>
            <a:endParaRPr lang="en-GB" dirty="0"/>
          </a:p>
          <a:p>
            <a:r>
              <a:rPr lang="en-GB" dirty="0"/>
              <a:t>European Telework Agreement</a:t>
            </a:r>
          </a:p>
          <a:p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Teleworkers have the same collective rights as workers at the employers ’ premises.</a:t>
            </a:r>
          </a:p>
          <a:p>
            <a:pPr marL="285750" indent="-285750">
              <a:buFontTx/>
              <a:buChar char="-"/>
            </a:pPr>
            <a:r>
              <a:rPr lang="en-GB" dirty="0"/>
              <a:t>No obstacles are put to communicating with workers ’ representatives. </a:t>
            </a:r>
          </a:p>
          <a:p>
            <a:pPr marL="285750" indent="-285750">
              <a:buFontTx/>
              <a:buChar char="-"/>
            </a:pPr>
            <a:r>
              <a:rPr lang="en-GB" dirty="0"/>
              <a:t>The same conditions for participating in and standing for elections to workers representatives</a:t>
            </a:r>
          </a:p>
          <a:p>
            <a:pPr marL="285750" indent="-285750">
              <a:buFontTx/>
              <a:buChar char="-"/>
            </a:pPr>
            <a:r>
              <a:rPr lang="en-GB" dirty="0"/>
              <a:t>Worker representatives are informed and consulted on the introduction of telework</a:t>
            </a:r>
          </a:p>
        </p:txBody>
      </p:sp>
    </p:spTree>
    <p:extLst>
      <p:ext uri="{BB962C8B-B14F-4D97-AF65-F5344CB8AC3E}">
        <p14:creationId xmlns:p14="http://schemas.microsoft.com/office/powerpoint/2010/main" val="2781565648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EEC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14996</TotalTime>
  <Words>512</Words>
  <Application>Microsoft Office PowerPoint</Application>
  <PresentationFormat>Presentazione su schermo (4:3)</PresentationFormat>
  <Paragraphs>98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COPERTINA</vt:lpstr>
      <vt:lpstr>DIAPOSITIVE</vt:lpstr>
      <vt:lpstr>CHIUSURA</vt:lpstr>
      <vt:lpstr>Presentazione standard di PowerPoint</vt:lpstr>
      <vt:lpstr>Once upon a time… Telework </vt:lpstr>
      <vt:lpstr>Rethinking Remote Work </vt:lpstr>
      <vt:lpstr>From Telework to “Smart” Agile Work </vt:lpstr>
      <vt:lpstr>Pros and Cons 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Emanuele Menegatti</cp:lastModifiedBy>
  <cp:revision>616</cp:revision>
  <cp:lastPrinted>2022-11-30T11:01:43Z</cp:lastPrinted>
  <dcterms:created xsi:type="dcterms:W3CDTF">2017-11-13T10:11:35Z</dcterms:created>
  <dcterms:modified xsi:type="dcterms:W3CDTF">2024-11-29T13:41:22Z</dcterms:modified>
</cp:coreProperties>
</file>